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15"/>
  </p:notesMasterIdLst>
  <p:handoutMasterIdLst>
    <p:handoutMasterId r:id="rId16"/>
  </p:handoutMasterIdLst>
  <p:sldIdLst>
    <p:sldId id="292" r:id="rId2"/>
    <p:sldId id="293" r:id="rId3"/>
    <p:sldId id="294" r:id="rId4"/>
    <p:sldId id="295" r:id="rId5"/>
    <p:sldId id="298" r:id="rId6"/>
    <p:sldId id="310" r:id="rId7"/>
    <p:sldId id="300" r:id="rId8"/>
    <p:sldId id="305" r:id="rId9"/>
    <p:sldId id="311" r:id="rId10"/>
    <p:sldId id="312" r:id="rId11"/>
    <p:sldId id="306" r:id="rId12"/>
    <p:sldId id="313" r:id="rId13"/>
    <p:sldId id="30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erri Tarpchinoff Bennett" initials="STB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5" autoAdjust="0"/>
    <p:restoredTop sz="86410" autoAdjust="0"/>
  </p:normalViewPr>
  <p:slideViewPr>
    <p:cSldViewPr snapToGrid="0">
      <p:cViewPr varScale="1">
        <p:scale>
          <a:sx n="98" d="100"/>
          <a:sy n="98" d="100"/>
        </p:scale>
        <p:origin x="97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288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72F5C-674D-1A45-9CE4-091C3437759F}" type="datetimeFigureOut">
              <a:rPr lang="en-US" smtClean="0"/>
              <a:t>8/5/2024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48A281-543D-2744-91C8-0451B7748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5870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99C551-6786-4F0C-AE79-4B7758F5D3E6}" type="datetimeFigureOut">
              <a:rPr lang="en-US" smtClean="0"/>
              <a:t>8/5/2024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B00323-9CB2-4D76-A98F-E9EF206EE9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0069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241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647224"/>
      </p:ext>
    </p:extLst>
  </p:cSld>
  <p:clrMapOvr>
    <a:masterClrMapping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7203913"/>
      </p:ext>
    </p:extLst>
  </p:cSld>
  <p:clrMapOvr>
    <a:masterClrMapping/>
  </p:clrMapOvr>
  <p:hf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259781"/>
      </p:ext>
    </p:extLst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4534559"/>
      </p:ext>
    </p:extLst>
  </p:cSld>
  <p:clrMapOvr>
    <a:masterClrMapping/>
  </p:clrMapOvr>
  <p:hf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004014"/>
      </p:ext>
    </p:extLst>
  </p:cSld>
  <p:clrMapOvr>
    <a:masterClrMapping/>
  </p:clrMapOvr>
  <p:hf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502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03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43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449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86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426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971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320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834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912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071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aproposystems.com/Attestation/Index/H1119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alorhealthplan.com/provider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05870" y="852487"/>
            <a:ext cx="9023879" cy="90487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2025 Model of Care Training - Providers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8769" y="2385681"/>
            <a:ext cx="626364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469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24840"/>
          </a:xfrm>
        </p:spPr>
        <p:txBody>
          <a:bodyPr>
            <a:normAutofit fontScale="90000"/>
          </a:bodyPr>
          <a:lstStyle/>
          <a:p>
            <a:r>
              <a:rPr lang="en-US" dirty="0"/>
              <a:t>Communication is key to Collaboration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34441"/>
            <a:ext cx="8596668" cy="4806922"/>
          </a:xfrm>
        </p:spPr>
        <p:txBody>
          <a:bodyPr/>
          <a:lstStyle/>
          <a:p>
            <a:r>
              <a:rPr lang="en-US" dirty="0"/>
              <a:t>We ask that the PCP or specialist participate in Interdisciplinary Care Team Meetings when available either in person or via phone</a:t>
            </a:r>
          </a:p>
          <a:p>
            <a:r>
              <a:rPr lang="en-US" dirty="0"/>
              <a:t>Valor commits to communicate any transition of care of member, we ask the provider to do the same (open line of communication)</a:t>
            </a:r>
          </a:p>
          <a:p>
            <a:r>
              <a:rPr lang="en-US" dirty="0"/>
              <a:t>Valor’s Clinical Team (Case Manager and NP) will communicate any episodic concerns or change in status in a timely manner</a:t>
            </a:r>
          </a:p>
          <a:p>
            <a:r>
              <a:rPr lang="en-US" dirty="0"/>
              <a:t>There will be a NP on call 24/7 365 days a year for any changes in the Member’s health status and addressing needs based on that change</a:t>
            </a:r>
          </a:p>
          <a:p>
            <a:r>
              <a:rPr lang="en-US" dirty="0"/>
              <a:t>Members will have access to a local, hands-on clinical team that is integrated in the facility, that will communicate with the member, the PCP, specialist, and family to ensure high quality, continuity of care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706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Quality Measurement and Performance Improvement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000" dirty="0"/>
              <a:t>Measurable goals and health outcomes</a:t>
            </a:r>
          </a:p>
          <a:p>
            <a:r>
              <a:rPr lang="en-US" sz="2000" dirty="0"/>
              <a:t>Evaluation of the Model of Care</a:t>
            </a:r>
          </a:p>
          <a:p>
            <a:pPr lvl="1"/>
            <a:r>
              <a:rPr lang="en-US" sz="2000" dirty="0"/>
              <a:t>Data from multiple sources is collected, analyzed, and evaluated on a monthly, quarterly, and annual basis from each Model of Care domain to:</a:t>
            </a:r>
          </a:p>
          <a:p>
            <a:pPr lvl="2"/>
            <a:r>
              <a:rPr lang="en-US" sz="1800" dirty="0"/>
              <a:t>Monitor performance</a:t>
            </a:r>
          </a:p>
          <a:p>
            <a:pPr lvl="2"/>
            <a:r>
              <a:rPr lang="en-US" sz="1800" dirty="0"/>
              <a:t>Identify areas for improvement</a:t>
            </a:r>
          </a:p>
          <a:p>
            <a:pPr lvl="2"/>
            <a:r>
              <a:rPr lang="en-US" sz="1800" dirty="0"/>
              <a:t>Ensure that program goals have been met</a:t>
            </a:r>
          </a:p>
          <a:p>
            <a:r>
              <a:rPr lang="en-US" sz="2000" dirty="0"/>
              <a:t>Continuous quality improvement and monitoring efforts</a:t>
            </a:r>
          </a:p>
          <a:p>
            <a:pPr marL="457200" lvl="1" indent="0">
              <a:buNone/>
            </a:pPr>
            <a:r>
              <a:rPr lang="en-US" sz="2000" dirty="0"/>
              <a:t>In addition to measurement through claims data, visit encounter data, member surveys and other sources, plans are also asked to implement a Chronic Care Improvement Program (CCIP)-Valor's is focused on heart failure.</a:t>
            </a:r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083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Attestation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Please complete attestation by 12/1/2024</a:t>
            </a:r>
          </a:p>
          <a:p>
            <a:r>
              <a:rPr lang="en-US" sz="2800" dirty="0"/>
              <a:t>Please go to the following link to attest to receiving and reviewing Valor’s 2025 Model of Care Training:</a:t>
            </a:r>
          </a:p>
          <a:p>
            <a:pPr lvl="1"/>
            <a:r>
              <a:rPr lang="en-US" sz="2400" dirty="0">
                <a:hlinkClick r:id="rId2"/>
              </a:rPr>
              <a:t>https://aproposystems.com/Attestation/Index/H1119</a:t>
            </a:r>
            <a:endParaRPr lang="en-US" sz="2400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3924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1040"/>
          </a:xfrm>
        </p:spPr>
        <p:txBody>
          <a:bodyPr>
            <a:noAutofit/>
          </a:bodyPr>
          <a:lstStyle/>
          <a:p>
            <a:pPr algn="ctr"/>
            <a:r>
              <a:rPr lang="en-US" sz="4400" dirty="0"/>
              <a:t>Contact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10641"/>
            <a:ext cx="8596668" cy="4730722"/>
          </a:xfrm>
        </p:spPr>
        <p:txBody>
          <a:bodyPr/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dirty="0"/>
              <a:t>For more information, please contact: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000" dirty="0"/>
              <a:t>Melissa Smith, Vice President </a:t>
            </a:r>
            <a:r>
              <a:rPr lang="en-US" sz="2000"/>
              <a:t>Clinical Operations</a:t>
            </a:r>
            <a:endParaRPr lang="en-US" sz="2000" dirty="0"/>
          </a:p>
          <a:p>
            <a:pPr marL="0" indent="0" algn="ctr">
              <a:buNone/>
            </a:pPr>
            <a:r>
              <a:rPr lang="en-US" sz="2000" dirty="0"/>
              <a:t>7171 Keck Park Cir, NW</a:t>
            </a:r>
          </a:p>
          <a:p>
            <a:pPr marL="0" indent="0" algn="ctr">
              <a:buNone/>
            </a:pPr>
            <a:r>
              <a:rPr lang="en-US" sz="2000" dirty="0"/>
              <a:t>North Canton, OH 44720</a:t>
            </a:r>
          </a:p>
          <a:p>
            <a:pPr marL="0" indent="0" algn="ctr">
              <a:buNone/>
            </a:pPr>
            <a:r>
              <a:rPr lang="en-US" sz="2000" dirty="0"/>
              <a:t>Office (330) 498-8236</a:t>
            </a:r>
          </a:p>
          <a:p>
            <a:pPr marL="0" indent="0" algn="ctr">
              <a:buNone/>
            </a:pPr>
            <a:r>
              <a:rPr lang="en-US" sz="2000" dirty="0"/>
              <a:t>Cell (740) 487-6164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999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2960"/>
          </a:xfrm>
        </p:spPr>
        <p:txBody>
          <a:bodyPr>
            <a:normAutofit/>
          </a:bodyPr>
          <a:lstStyle/>
          <a:p>
            <a:r>
              <a:rPr lang="en-US" sz="4400" dirty="0"/>
              <a:t>Overview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77334" y="1432561"/>
            <a:ext cx="8596668" cy="4608802"/>
          </a:xfrm>
        </p:spPr>
        <p:txBody>
          <a:bodyPr>
            <a:normAutofit/>
          </a:bodyPr>
          <a:lstStyle/>
          <a:p>
            <a:r>
              <a:rPr lang="en-US" sz="2000" dirty="0"/>
              <a:t>The Centers for Medicare and Medicaid Services (CMS) requires all Medicare Advantage Special Needs Plans (SNPs) to have a Model of Care (MOC) and to conduct initial and annual training that reviews the major elements of the MOC for contracted providers and staff.</a:t>
            </a:r>
          </a:p>
          <a:p>
            <a:r>
              <a:rPr lang="en-US" sz="2000" dirty="0"/>
              <a:t>A MOC describes how the SNP will identify and address the needs of enrolled members.</a:t>
            </a:r>
          </a:p>
          <a:p>
            <a:r>
              <a:rPr lang="en-US" sz="2000" dirty="0"/>
              <a:t>This training will review the MOC for Valor Health Plan’s Institution-Special Needs Plan (I-SNP).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2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498042" y="4396078"/>
            <a:ext cx="5775960" cy="128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This training is offered to comply with the statutory requirements of CMS that all SNPs provide a general understanding of the requirements of the MOC.</a:t>
            </a:r>
          </a:p>
        </p:txBody>
      </p:sp>
    </p:spTree>
    <p:extLst>
      <p:ext uri="{BB962C8B-B14F-4D97-AF65-F5344CB8AC3E}">
        <p14:creationId xmlns:p14="http://schemas.microsoft.com/office/powerpoint/2010/main" val="2662349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2960"/>
          </a:xfrm>
        </p:spPr>
        <p:txBody>
          <a:bodyPr>
            <a:normAutofit/>
          </a:bodyPr>
          <a:lstStyle/>
          <a:p>
            <a:r>
              <a:rPr lang="en-US" sz="4800" dirty="0"/>
              <a:t>Training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32561"/>
            <a:ext cx="8596668" cy="4608802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The Purpose of this training is to:</a:t>
            </a:r>
          </a:p>
          <a:p>
            <a:pPr lvl="1"/>
            <a:r>
              <a:rPr lang="en-US" sz="2000" dirty="0"/>
              <a:t>Describe the basic components of the Valor Health Plan MOC</a:t>
            </a:r>
          </a:p>
          <a:p>
            <a:pPr lvl="1"/>
            <a:r>
              <a:rPr lang="en-US" sz="2000" dirty="0"/>
              <a:t>Explain how Valor Health Plan manages care coordination activities for eligible members</a:t>
            </a:r>
          </a:p>
          <a:p>
            <a:pPr lvl="1"/>
            <a:r>
              <a:rPr lang="en-US" sz="2000" dirty="0"/>
              <a:t>Describe the essential role providers play in implementing the MOC</a:t>
            </a:r>
          </a:p>
          <a:p>
            <a:pPr lvl="1"/>
            <a:r>
              <a:rPr lang="en-US" sz="2000" dirty="0"/>
              <a:t>Review Clinical Practice Guidelines</a:t>
            </a:r>
          </a:p>
          <a:p>
            <a:pPr lvl="1"/>
            <a:r>
              <a:rPr lang="en-US" sz="2000" dirty="0"/>
              <a:t>Outline Valor’s continuous quality improvement and monitoring efforts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071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3440"/>
          </a:xfrm>
        </p:spPr>
        <p:txBody>
          <a:bodyPr>
            <a:normAutofit/>
          </a:bodyPr>
          <a:lstStyle/>
          <a:p>
            <a:r>
              <a:rPr lang="en-US" sz="4400" dirty="0"/>
              <a:t>Basic Components of the MOC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63041"/>
            <a:ext cx="8596668" cy="457832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Valor Health Plan’s MOC is our detailed, written commitment to CMS on how we will provide care to enrolled members.</a:t>
            </a:r>
          </a:p>
          <a:p>
            <a:pPr marL="0" indent="0">
              <a:buNone/>
            </a:pPr>
            <a:r>
              <a:rPr lang="en-US" dirty="0"/>
              <a:t>MOC is designed to:</a:t>
            </a:r>
          </a:p>
          <a:p>
            <a:pPr lvl="1"/>
            <a:r>
              <a:rPr lang="en-US" dirty="0"/>
              <a:t>Reduce non-essential hospital admissions when care can safely be provided in the nursing facility</a:t>
            </a:r>
          </a:p>
          <a:p>
            <a:pPr lvl="1"/>
            <a:r>
              <a:rPr lang="en-US" dirty="0"/>
              <a:t>Maintain the residents at an optimal level of function</a:t>
            </a:r>
          </a:p>
          <a:p>
            <a:pPr lvl="1"/>
            <a:r>
              <a:rPr lang="en-US" dirty="0"/>
              <a:t>Reduce avoidable admissions</a:t>
            </a:r>
          </a:p>
          <a:p>
            <a:pPr lvl="1"/>
            <a:r>
              <a:rPr lang="en-US" dirty="0"/>
              <a:t>Increase compliance with appropriate screening/testing/immunizations</a:t>
            </a:r>
          </a:p>
          <a:p>
            <a:pPr lvl="1"/>
            <a:r>
              <a:rPr lang="en-US" dirty="0"/>
              <a:t>Increase compliance with clinical practice guidelines</a:t>
            </a:r>
          </a:p>
          <a:p>
            <a:pPr lvl="1"/>
            <a:r>
              <a:rPr lang="en-US" dirty="0"/>
              <a:t>Enhance identification and address problems earlier to optimize member function</a:t>
            </a:r>
          </a:p>
          <a:p>
            <a:pPr lvl="1"/>
            <a:r>
              <a:rPr lang="en-US" dirty="0"/>
              <a:t>Decrease redundancy and confusion of medical care for this vulnerable population</a:t>
            </a:r>
          </a:p>
          <a:p>
            <a:pPr lvl="1"/>
            <a:r>
              <a:rPr lang="en-US" dirty="0"/>
              <a:t>Improve communication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366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7720"/>
          </a:xfrm>
        </p:spPr>
        <p:txBody>
          <a:bodyPr>
            <a:normAutofit/>
          </a:bodyPr>
          <a:lstStyle/>
          <a:p>
            <a:r>
              <a:rPr lang="en-US" sz="4400" dirty="0"/>
              <a:t>Service Area Population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17321"/>
            <a:ext cx="8596668" cy="4624042"/>
          </a:xfrm>
        </p:spPr>
        <p:txBody>
          <a:bodyPr>
            <a:normAutofit fontScale="92500" lnSpcReduction="20000"/>
          </a:bodyPr>
          <a:lstStyle/>
          <a:p>
            <a:r>
              <a:rPr lang="en-US" sz="1900" dirty="0"/>
              <a:t>Medicare eligible Ohio residents</a:t>
            </a:r>
          </a:p>
          <a:p>
            <a:r>
              <a:rPr lang="en-US" sz="1900" dirty="0"/>
              <a:t>Frail and/or vulnerable</a:t>
            </a:r>
          </a:p>
          <a:p>
            <a:r>
              <a:rPr lang="en-US" sz="1900" dirty="0"/>
              <a:t>2/3 female</a:t>
            </a:r>
          </a:p>
          <a:p>
            <a:r>
              <a:rPr lang="en-US" sz="1900" dirty="0"/>
              <a:t>Average age over 75 years old</a:t>
            </a:r>
          </a:p>
          <a:p>
            <a:r>
              <a:rPr lang="en-US" sz="1900" dirty="0"/>
              <a:t>Primarily Caucasian</a:t>
            </a:r>
          </a:p>
          <a:p>
            <a:r>
              <a:rPr lang="en-US" sz="1900" dirty="0"/>
              <a:t>Prevalent clinical conditions</a:t>
            </a:r>
          </a:p>
          <a:p>
            <a:pPr lvl="1"/>
            <a:r>
              <a:rPr lang="en-US" sz="1700" dirty="0"/>
              <a:t>Diabetes</a:t>
            </a:r>
          </a:p>
          <a:p>
            <a:pPr lvl="1"/>
            <a:r>
              <a:rPr lang="en-US" sz="1700" dirty="0"/>
              <a:t>Congestive Heart Failure</a:t>
            </a:r>
          </a:p>
          <a:p>
            <a:pPr lvl="1"/>
            <a:r>
              <a:rPr lang="en-US" sz="1700" dirty="0"/>
              <a:t>Psychoses</a:t>
            </a:r>
          </a:p>
          <a:p>
            <a:pPr lvl="1"/>
            <a:r>
              <a:rPr lang="en-US" sz="1700" dirty="0"/>
              <a:t>Chronic Obstructive Pulmonary Disease</a:t>
            </a:r>
          </a:p>
          <a:p>
            <a:pPr lvl="1"/>
            <a:r>
              <a:rPr lang="en-US" sz="1700" dirty="0"/>
              <a:t>Pressure wounds</a:t>
            </a:r>
          </a:p>
          <a:p>
            <a:pPr lvl="1"/>
            <a:r>
              <a:rPr lang="en-US" sz="1700" dirty="0"/>
              <a:t>Urinary Tract Infections</a:t>
            </a:r>
          </a:p>
          <a:p>
            <a:pPr lvl="1"/>
            <a:r>
              <a:rPr lang="en-US" sz="1700" dirty="0"/>
              <a:t>Falls</a:t>
            </a:r>
          </a:p>
          <a:p>
            <a:pPr lvl="1"/>
            <a:r>
              <a:rPr lang="en-US" sz="1700" dirty="0"/>
              <a:t>Incontinence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897880" y="2011680"/>
            <a:ext cx="3376122" cy="3298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Additional criteria to identify highly vulnerable/high risk members: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Six or more Hierarchical Condition Category (HCC) diagnoses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Two or more emergency room visits in past 30 days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Two or more inpatient readmissions within 30 days</a:t>
            </a:r>
          </a:p>
        </p:txBody>
      </p:sp>
    </p:spTree>
    <p:extLst>
      <p:ext uri="{BB962C8B-B14F-4D97-AF65-F5344CB8AC3E}">
        <p14:creationId xmlns:p14="http://schemas.microsoft.com/office/powerpoint/2010/main" val="2219446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5800"/>
          </a:xfrm>
        </p:spPr>
        <p:txBody>
          <a:bodyPr/>
          <a:lstStyle/>
          <a:p>
            <a:r>
              <a:rPr lang="en-US" dirty="0"/>
              <a:t>CMS I-SNP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95401"/>
            <a:ext cx="8596668" cy="474596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Expected to follow Medicare Advantage program rules, including MA regulations at 42 CFR 422</a:t>
            </a:r>
          </a:p>
          <a:p>
            <a:r>
              <a:rPr lang="en-US" dirty="0"/>
              <a:t>Must provide Part D prescription drug coverage</a:t>
            </a:r>
          </a:p>
          <a:p>
            <a:r>
              <a:rPr lang="en-US" dirty="0"/>
              <a:t>Focus on:</a:t>
            </a:r>
          </a:p>
          <a:p>
            <a:pPr lvl="1"/>
            <a:r>
              <a:rPr lang="en-US" dirty="0"/>
              <a:t>Enrollment</a:t>
            </a:r>
          </a:p>
          <a:p>
            <a:pPr lvl="1"/>
            <a:r>
              <a:rPr lang="en-US" dirty="0"/>
              <a:t>Care Coordination</a:t>
            </a:r>
          </a:p>
          <a:p>
            <a:pPr lvl="2"/>
            <a:r>
              <a:rPr lang="en-US" dirty="0"/>
              <a:t>Assigned Case Manager and Nurse Practitioner (NP)</a:t>
            </a:r>
          </a:p>
          <a:p>
            <a:pPr lvl="2"/>
            <a:r>
              <a:rPr lang="en-US" dirty="0"/>
              <a:t>Completed Health Risk Assessment (HRA) within firs 90 days and then annually thereafter</a:t>
            </a:r>
          </a:p>
          <a:p>
            <a:pPr lvl="2"/>
            <a:r>
              <a:rPr lang="en-US" dirty="0"/>
              <a:t>Individualized Care Plan (ICP) completed and shared with all vested parties as requested</a:t>
            </a:r>
          </a:p>
          <a:p>
            <a:pPr lvl="2"/>
            <a:r>
              <a:rPr lang="en-US" dirty="0"/>
              <a:t>Interdisciplinary Care Team (ICT) meets as needed to review ICP and member goals and health outcomes</a:t>
            </a:r>
          </a:p>
          <a:p>
            <a:pPr lvl="2"/>
            <a:r>
              <a:rPr lang="en-US" dirty="0"/>
              <a:t>PCP-chosen by member or assigned if needed</a:t>
            </a:r>
          </a:p>
          <a:p>
            <a:pPr lvl="1"/>
            <a:r>
              <a:rPr lang="en-US" dirty="0"/>
              <a:t>Quality</a:t>
            </a:r>
          </a:p>
          <a:p>
            <a:pPr lvl="2"/>
            <a:r>
              <a:rPr lang="en-US" dirty="0"/>
              <a:t>Reduction in hospital visits</a:t>
            </a:r>
          </a:p>
          <a:p>
            <a:pPr lvl="2"/>
            <a:r>
              <a:rPr lang="en-US" dirty="0"/>
              <a:t>Reduction in ED utilization</a:t>
            </a:r>
          </a:p>
          <a:p>
            <a:pPr lvl="2"/>
            <a:r>
              <a:rPr lang="en-US" dirty="0"/>
              <a:t>Improved overall health outcomes and chronic condition management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422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Care Coordination Staff Structure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677334" y="1341120"/>
            <a:ext cx="4184035" cy="470024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Case Manager</a:t>
            </a:r>
          </a:p>
          <a:p>
            <a:pPr lvl="1"/>
            <a:r>
              <a:rPr lang="en-US" dirty="0"/>
              <a:t>Schedules and completes Health Risk Assessments (HRAs) for new members and annually thereafter</a:t>
            </a:r>
          </a:p>
          <a:p>
            <a:pPr lvl="1"/>
            <a:r>
              <a:rPr lang="en-US" dirty="0"/>
              <a:t>Creates Care Plan (ICP) collaboratively with NP</a:t>
            </a:r>
          </a:p>
          <a:p>
            <a:pPr lvl="1"/>
            <a:r>
              <a:rPr lang="en-US" dirty="0"/>
              <a:t>Communicates HRA and ICP with all vested providers</a:t>
            </a:r>
          </a:p>
          <a:p>
            <a:pPr lvl="1"/>
            <a:r>
              <a:rPr lang="en-US" dirty="0"/>
              <a:t>Coordinates Interdisciplinary Care Team Meeting (ICT)</a:t>
            </a:r>
          </a:p>
          <a:p>
            <a:pPr lvl="1"/>
            <a:r>
              <a:rPr lang="en-US" dirty="0"/>
              <a:t>Assists with Transitional Assessment within 72 hours of discharge from hospital</a:t>
            </a:r>
          </a:p>
          <a:p>
            <a:pPr lvl="1"/>
            <a:r>
              <a:rPr lang="en-US" dirty="0"/>
              <a:t>Promotes member engagement through education and encouragement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5089970" y="1341121"/>
            <a:ext cx="4184034" cy="470024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Nurse Practitioner</a:t>
            </a:r>
          </a:p>
          <a:p>
            <a:pPr lvl="1"/>
            <a:r>
              <a:rPr lang="en-US" dirty="0"/>
              <a:t>Collaborates with Case Manager to create ICP</a:t>
            </a:r>
          </a:p>
          <a:p>
            <a:pPr lvl="1"/>
            <a:r>
              <a:rPr lang="en-US" dirty="0"/>
              <a:t>Reviews completed HRA and ICP to determine frequency of rounding on member</a:t>
            </a:r>
          </a:p>
          <a:p>
            <a:pPr lvl="1"/>
            <a:r>
              <a:rPr lang="en-US" dirty="0"/>
              <a:t>Rounds on members as needed and as determined by risk level</a:t>
            </a:r>
          </a:p>
          <a:p>
            <a:pPr lvl="1"/>
            <a:r>
              <a:rPr lang="en-US" dirty="0"/>
              <a:t>Participate in ICT</a:t>
            </a:r>
          </a:p>
          <a:p>
            <a:pPr lvl="1"/>
            <a:r>
              <a:rPr lang="en-US" dirty="0"/>
              <a:t>24/7 On-call coverage</a:t>
            </a:r>
          </a:p>
          <a:p>
            <a:pPr lvl="1"/>
            <a:r>
              <a:rPr lang="en-US" dirty="0"/>
              <a:t>Provide clinical care to promote early diagnosis, intervention, communication, and delivery of services</a:t>
            </a:r>
          </a:p>
          <a:p>
            <a:pPr lvl="1"/>
            <a:r>
              <a:rPr lang="en-US" dirty="0"/>
              <a:t>Works collaboratively with other vested providers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195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7720"/>
          </a:xfrm>
        </p:spPr>
        <p:txBody>
          <a:bodyPr>
            <a:normAutofit/>
          </a:bodyPr>
          <a:lstStyle/>
          <a:p>
            <a:r>
              <a:rPr lang="en-US" sz="4000" dirty="0"/>
              <a:t>Additional Provider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17321"/>
            <a:ext cx="8596668" cy="4624042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Network</a:t>
            </a:r>
          </a:p>
          <a:p>
            <a:pPr lvl="1"/>
            <a:r>
              <a:rPr lang="en-US" dirty="0"/>
              <a:t>All contracted providers are credentialed</a:t>
            </a:r>
          </a:p>
          <a:p>
            <a:pPr marL="0" indent="0">
              <a:buNone/>
            </a:pPr>
            <a:r>
              <a:rPr lang="en-US" b="1" dirty="0"/>
              <a:t>Clinical Practice Guidelines</a:t>
            </a:r>
          </a:p>
          <a:p>
            <a:pPr lvl="1"/>
            <a:r>
              <a:rPr lang="en-US" dirty="0"/>
              <a:t>Nationally developed and approved clinical practice guidelines are reviewed every two years, or when there is a significant change</a:t>
            </a:r>
          </a:p>
          <a:p>
            <a:pPr lvl="1"/>
            <a:r>
              <a:rPr lang="en-US" dirty="0"/>
              <a:t>Guidelines are available for providers to reference</a:t>
            </a:r>
          </a:p>
          <a:p>
            <a:pPr marL="0" indent="0">
              <a:buNone/>
            </a:pPr>
            <a:r>
              <a:rPr lang="en-US" b="1" dirty="0"/>
              <a:t>Annual MOC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130040" y="4541520"/>
            <a:ext cx="4892040" cy="128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Valor Health Plan is required to maintain a comprehensive network of primary care providers and specialists that meet CMS adequacy standards.</a:t>
            </a:r>
          </a:p>
        </p:txBody>
      </p:sp>
    </p:spTree>
    <p:extLst>
      <p:ext uri="{BB962C8B-B14F-4D97-AF65-F5344CB8AC3E}">
        <p14:creationId xmlns:p14="http://schemas.microsoft.com/office/powerpoint/2010/main" val="3649846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79120"/>
          </a:xfrm>
        </p:spPr>
        <p:txBody>
          <a:bodyPr>
            <a:normAutofit fontScale="90000"/>
          </a:bodyPr>
          <a:lstStyle/>
          <a:p>
            <a:r>
              <a:rPr lang="en-US" dirty="0"/>
              <a:t>Clinical Practice Guidelines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68D5-4E56-44B1-A74B-542584588F8C}" type="slidenum">
              <a:rPr lang="en-US" smtClean="0"/>
              <a:t>9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refer to our website for the most current list of our Clinical Practice Guidelines: </a:t>
            </a:r>
            <a:r>
              <a:rPr lang="en-US" dirty="0">
                <a:hlinkClick r:id="rId2"/>
              </a:rPr>
              <a:t>https://www.valorhealthplan.com/providers/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42863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7128</TotalTime>
  <Words>1003</Words>
  <Application>Microsoft Office PowerPoint</Application>
  <PresentationFormat>Widescreen</PresentationFormat>
  <Paragraphs>126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Trebuchet MS</vt:lpstr>
      <vt:lpstr>Wingdings 3</vt:lpstr>
      <vt:lpstr>Facet</vt:lpstr>
      <vt:lpstr>2025 Model of Care Training - Providers</vt:lpstr>
      <vt:lpstr>Overview</vt:lpstr>
      <vt:lpstr>Training Objectives</vt:lpstr>
      <vt:lpstr>Basic Components of the MOC</vt:lpstr>
      <vt:lpstr>Service Area Population</vt:lpstr>
      <vt:lpstr>CMS I-SNP Requirements</vt:lpstr>
      <vt:lpstr>Care Coordination Staff Structure</vt:lpstr>
      <vt:lpstr>Additional Provider Requirements</vt:lpstr>
      <vt:lpstr>Clinical Practice Guidelines</vt:lpstr>
      <vt:lpstr>Communication is key to Collaboration</vt:lpstr>
      <vt:lpstr>Quality Measurement and Performance Improvement</vt:lpstr>
      <vt:lpstr>Attestation</vt:lpstr>
      <vt:lpstr>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Provider Partners Health Plan</dc:title>
  <dc:creator>stephen wood</dc:creator>
  <cp:lastModifiedBy>Melissa M. Smith</cp:lastModifiedBy>
  <cp:revision>148</cp:revision>
  <dcterms:created xsi:type="dcterms:W3CDTF">2014-11-14T15:30:00Z</dcterms:created>
  <dcterms:modified xsi:type="dcterms:W3CDTF">2024-08-05T19:10:23Z</dcterms:modified>
</cp:coreProperties>
</file>