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6858000" cy="9144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980" y="-804"/>
      </p:cViewPr>
      <p:guideLst>
        <p:guide orient="horz" pos="2880"/>
        <p:guide pos="2160"/>
      </p:guideLst>
    </p:cSldViewPr>
  </p:slideViewPr>
  <p:notesTextViewPr>
    <p:cViewPr>
      <p:scale>
        <a:sx n="1" d="1"/>
        <a:sy n="1" d="1"/>
      </p:scale>
      <p:origin x="0" y="0"/>
    </p:cViewPr>
  </p:notesTextViewPr>
  <p:notesViewPr>
    <p:cSldViewPr>
      <p:cViewPr varScale="1">
        <p:scale>
          <a:sx n="68" d="100"/>
          <a:sy n="68" d="100"/>
        </p:scale>
        <p:origin x="-3142" y="-4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905000" y="0"/>
            <a:ext cx="2971800" cy="464820"/>
          </a:xfrm>
          <a:prstGeom prst="rect">
            <a:avLst/>
          </a:prstGeom>
        </p:spPr>
        <p:txBody>
          <a:bodyPr vert="horz" lIns="91440" tIns="45720" rIns="91440" bIns="45720" rtlCol="0"/>
          <a:lstStyle>
            <a:lvl1pPr algn="l">
              <a:defRPr sz="1200"/>
            </a:lvl1pPr>
          </a:lstStyle>
          <a:p>
            <a:pPr algn="ctr"/>
            <a:r>
              <a:rPr lang="en-US" sz="2800" dirty="0"/>
              <a:t>LOGO</a:t>
            </a:r>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6CD503A-43E4-47B0-BD24-B020849BC2ED}" type="slidenum">
              <a:rPr lang="en-US" smtClean="0"/>
              <a:t>‹#›</a:t>
            </a:fld>
            <a:endParaRPr lang="en-US"/>
          </a:p>
        </p:txBody>
      </p:sp>
    </p:spTree>
    <p:extLst>
      <p:ext uri="{BB962C8B-B14F-4D97-AF65-F5344CB8AC3E}">
        <p14:creationId xmlns:p14="http://schemas.microsoft.com/office/powerpoint/2010/main" val="31582667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F2B9A3-F90D-4564-B448-118784E3360C}" type="datetimeFigureOut">
              <a:rPr lang="en-US" smtClean="0"/>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2363397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F2B9A3-F90D-4564-B448-118784E3360C}" type="datetimeFigureOut">
              <a:rPr lang="en-US" smtClean="0"/>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2150216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F2B9A3-F90D-4564-B448-118784E3360C}" type="datetimeFigureOut">
              <a:rPr lang="en-US" smtClean="0"/>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73886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F2B9A3-F90D-4564-B448-118784E3360C}" type="datetimeFigureOut">
              <a:rPr lang="en-US" smtClean="0"/>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3782481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F2B9A3-F90D-4564-B448-118784E3360C}" type="datetimeFigureOut">
              <a:rPr lang="en-US" smtClean="0"/>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2537871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F2B9A3-F90D-4564-B448-118784E3360C}" type="datetimeFigureOut">
              <a:rPr lang="en-US" smtClean="0"/>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3674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F2B9A3-F90D-4564-B448-118784E3360C}" type="datetimeFigureOut">
              <a:rPr lang="en-US" smtClean="0"/>
              <a:t>8/16/2023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423111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F2B9A3-F90D-4564-B448-118784E3360C}" type="datetimeFigureOut">
              <a:rPr lang="en-US" smtClean="0"/>
              <a:t>8/16/2023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407872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2B9A3-F90D-4564-B448-118784E3360C}" type="datetimeFigureOut">
              <a:rPr lang="en-US" smtClean="0"/>
              <a:t>8/16/2023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415700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F2B9A3-F90D-4564-B448-118784E3360C}" type="datetimeFigureOut">
              <a:rPr lang="en-US" smtClean="0"/>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286713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F2B9A3-F90D-4564-B448-118784E3360C}" type="datetimeFigureOut">
              <a:rPr lang="en-US" smtClean="0"/>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2D142-0FC4-44CC-8B15-82B9B3702093}" type="slidenum">
              <a:rPr lang="en-US" smtClean="0"/>
              <a:t>‹#›</a:t>
            </a:fld>
            <a:endParaRPr lang="en-US"/>
          </a:p>
        </p:txBody>
      </p:sp>
    </p:spTree>
    <p:extLst>
      <p:ext uri="{BB962C8B-B14F-4D97-AF65-F5344CB8AC3E}">
        <p14:creationId xmlns:p14="http://schemas.microsoft.com/office/powerpoint/2010/main" val="1901987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CF2B9A3-F90D-4564-B448-118784E3360C}" type="datetimeFigureOut">
              <a:rPr lang="en-US" smtClean="0"/>
              <a:t>8/16/2023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452D142-0FC4-44CC-8B15-82B9B3702093}" type="slidenum">
              <a:rPr lang="en-US" smtClean="0"/>
              <a:t>‹#›</a:t>
            </a:fld>
            <a:endParaRPr lang="en-US"/>
          </a:p>
        </p:txBody>
      </p:sp>
    </p:spTree>
    <p:extLst>
      <p:ext uri="{BB962C8B-B14F-4D97-AF65-F5344CB8AC3E}">
        <p14:creationId xmlns:p14="http://schemas.microsoft.com/office/powerpoint/2010/main" val="2047207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valorhealthplan.com/" TargetMode="External"/><Relationship Id="rId2" Type="http://schemas.openxmlformats.org/officeDocument/2006/relationships/hyperlink" Target="mailto:Providerservices@valorhealthplan.com"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8057" y="1018219"/>
            <a:ext cx="4697183" cy="338554"/>
          </a:xfrm>
          <a:prstGeom prst="rect">
            <a:avLst/>
          </a:prstGeom>
          <a:noFill/>
        </p:spPr>
        <p:txBody>
          <a:bodyPr wrap="square" rtlCol="0">
            <a:spAutoFit/>
          </a:bodyPr>
          <a:lstStyle/>
          <a:p>
            <a:r>
              <a:rPr lang="en-US" sz="1600" b="1" dirty="0">
                <a:latin typeface="Source Sans Pro" panose="020B0503030403020204" pitchFamily="34" charset="0"/>
                <a:ea typeface="Source Sans Pro" panose="020B0503030403020204" pitchFamily="34" charset="0"/>
              </a:rPr>
              <a:t>Provider Quick Reference Guide</a:t>
            </a:r>
          </a:p>
        </p:txBody>
      </p:sp>
      <p:sp>
        <p:nvSpPr>
          <p:cNvPr id="16" name="TextBox 15"/>
          <p:cNvSpPr txBox="1"/>
          <p:nvPr/>
        </p:nvSpPr>
        <p:spPr>
          <a:xfrm>
            <a:off x="58057" y="1403157"/>
            <a:ext cx="3167743" cy="1461939"/>
          </a:xfrm>
          <a:prstGeom prst="rect">
            <a:avLst/>
          </a:prstGeom>
          <a:noFill/>
        </p:spPr>
        <p:txBody>
          <a:bodyPr wrap="square" rtlCol="0">
            <a:spAutoFit/>
          </a:bodyPr>
          <a:lstStyle/>
          <a:p>
            <a:r>
              <a:rPr lang="en-US" sz="1200" b="1" u="sng" dirty="0">
                <a:latin typeface="Source Sans Pro" panose="020B0503030403020204" pitchFamily="34" charset="0"/>
                <a:ea typeface="Source Sans Pro" panose="020B0503030403020204" pitchFamily="34" charset="0"/>
              </a:rPr>
              <a:t>Customer Service</a:t>
            </a:r>
          </a:p>
          <a:p>
            <a:r>
              <a:rPr lang="en-US" sz="1100" dirty="0">
                <a:latin typeface="Source Sans Pro" panose="020B0503030403020204" pitchFamily="34" charset="0"/>
                <a:ea typeface="Source Sans Pro" panose="020B0503030403020204" pitchFamily="34" charset="0"/>
              </a:rPr>
              <a:t>For pre-authorization please call 1-844-228-1070</a:t>
            </a:r>
          </a:p>
          <a:p>
            <a:r>
              <a:rPr lang="en-US" sz="1100" dirty="0">
                <a:latin typeface="Source Sans Pro" panose="020B0503030403020204" pitchFamily="34" charset="0"/>
                <a:ea typeface="Source Sans Pro" panose="020B0503030403020204" pitchFamily="34" charset="0"/>
              </a:rPr>
              <a:t>Demographic changes to </a:t>
            </a:r>
            <a:r>
              <a:rPr lang="en-US" sz="1100" dirty="0">
                <a:latin typeface="Source Sans Pro" panose="020B0503030403020204" pitchFamily="34" charset="0"/>
                <a:ea typeface="Source Sans Pro" panose="020B0503030403020204" pitchFamily="34" charset="0"/>
                <a:hlinkClick r:id="rId2"/>
              </a:rPr>
              <a:t>Providerservices@valorhealthplan.com</a:t>
            </a:r>
            <a:endParaRPr lang="en-US" sz="1100" dirty="0">
              <a:latin typeface="Source Sans Pro" panose="020B0503030403020204" pitchFamily="34" charset="0"/>
              <a:ea typeface="Source Sans Pro" panose="020B0503030403020204" pitchFamily="34" charset="0"/>
            </a:endParaRPr>
          </a:p>
          <a:p>
            <a:r>
              <a:rPr lang="en-US" sz="1100" dirty="0">
                <a:latin typeface="Source Sans Pro" panose="020B0503030403020204" pitchFamily="34" charset="0"/>
                <a:ea typeface="Source Sans Pro" panose="020B0503030403020204" pitchFamily="34" charset="0"/>
              </a:rPr>
              <a:t>For claims and eligibility, please call Customer Service at 1-800-485-3793</a:t>
            </a:r>
          </a:p>
          <a:p>
            <a:r>
              <a:rPr lang="en-US" sz="1100" dirty="0">
                <a:latin typeface="Source Sans Pro" panose="020B0503030403020204" pitchFamily="34" charset="0"/>
                <a:ea typeface="Source Sans Pro" panose="020B0503030403020204" pitchFamily="34" charset="0"/>
              </a:rPr>
              <a:t>Monday through Friday 8 am – 8 pm EST.</a:t>
            </a:r>
          </a:p>
          <a:p>
            <a:r>
              <a:rPr lang="en-US" sz="1100" dirty="0">
                <a:latin typeface="Source Sans Pro" panose="020B0503030403020204" pitchFamily="34" charset="0"/>
                <a:ea typeface="Source Sans Pro" panose="020B0503030403020204" pitchFamily="34" charset="0"/>
              </a:rPr>
              <a:t>Online at www.valorhealthplan.com</a:t>
            </a:r>
          </a:p>
        </p:txBody>
      </p:sp>
      <p:sp>
        <p:nvSpPr>
          <p:cNvPr id="2" name="TextBox 1"/>
          <p:cNvSpPr txBox="1"/>
          <p:nvPr/>
        </p:nvSpPr>
        <p:spPr>
          <a:xfrm>
            <a:off x="101762" y="2920692"/>
            <a:ext cx="3167743" cy="3877985"/>
          </a:xfrm>
          <a:prstGeom prst="rect">
            <a:avLst/>
          </a:prstGeom>
          <a:noFill/>
        </p:spPr>
        <p:txBody>
          <a:bodyPr wrap="square" rtlCol="0">
            <a:spAutoFit/>
          </a:bodyPr>
          <a:lstStyle/>
          <a:p>
            <a:r>
              <a:rPr lang="en-US" sz="1200" b="1" u="sng" dirty="0">
                <a:latin typeface="Source Sans Pro" panose="020B0503030403020204" pitchFamily="34" charset="0"/>
                <a:ea typeface="Source Sans Pro" panose="020B0503030403020204" pitchFamily="34" charset="0"/>
              </a:rPr>
              <a:t>Claims Submission</a:t>
            </a:r>
          </a:p>
          <a:p>
            <a:r>
              <a:rPr lang="en-US" sz="1100" dirty="0">
                <a:latin typeface="Source Sans Pro" panose="020B0503030403020204" pitchFamily="34" charset="0"/>
                <a:ea typeface="Source Sans Pro" panose="020B0503030403020204" pitchFamily="34" charset="0"/>
              </a:rPr>
              <a:t>Electronic Claims Submission: </a:t>
            </a:r>
          </a:p>
          <a:p>
            <a:r>
              <a:rPr lang="en-US" sz="1100" dirty="0">
                <a:latin typeface="Source Sans Pro" panose="020B0503030403020204" pitchFamily="34" charset="0"/>
                <a:ea typeface="Source Sans Pro" panose="020B0503030403020204" pitchFamily="34" charset="0"/>
              </a:rPr>
              <a:t>Use Valor’s EDI # 43259</a:t>
            </a:r>
          </a:p>
          <a:p>
            <a:endParaRPr lang="en-US" sz="1100" dirty="0">
              <a:latin typeface="Source Sans Pro" panose="020B0503030403020204" pitchFamily="34" charset="0"/>
              <a:ea typeface="Source Sans Pro" panose="020B0503030403020204" pitchFamily="34" charset="0"/>
            </a:endParaRPr>
          </a:p>
          <a:p>
            <a:r>
              <a:rPr lang="en-US" sz="1100" dirty="0">
                <a:latin typeface="Source Sans Pro" panose="020B0503030403020204" pitchFamily="34" charset="0"/>
                <a:ea typeface="Source Sans Pro" panose="020B0503030403020204" pitchFamily="34" charset="0"/>
              </a:rPr>
              <a:t>Paper:</a:t>
            </a:r>
          </a:p>
          <a:p>
            <a:r>
              <a:rPr lang="en-US" sz="1100" dirty="0">
                <a:latin typeface="Source Sans Pro" panose="020B0503030403020204" pitchFamily="34" charset="0"/>
                <a:ea typeface="Source Sans Pro" panose="020B0503030403020204" pitchFamily="34" charset="0"/>
              </a:rPr>
              <a:t>Valor Health Plan</a:t>
            </a:r>
          </a:p>
          <a:p>
            <a:r>
              <a:rPr lang="en-US" sz="1100" dirty="0">
                <a:latin typeface="Source Sans Pro" panose="020B0503030403020204" pitchFamily="34" charset="0"/>
                <a:ea typeface="Source Sans Pro" panose="020B0503030403020204" pitchFamily="34" charset="0"/>
              </a:rPr>
              <a:t>Access Health Services</a:t>
            </a:r>
          </a:p>
          <a:p>
            <a:r>
              <a:rPr lang="en-US" sz="1100" dirty="0">
                <a:latin typeface="Source Sans Pro" panose="020B0503030403020204" pitchFamily="34" charset="0"/>
                <a:ea typeface="Source Sans Pro" panose="020B0503030403020204" pitchFamily="34" charset="0"/>
              </a:rPr>
              <a:t>PO Box 3398</a:t>
            </a:r>
          </a:p>
          <a:p>
            <a:r>
              <a:rPr lang="en-US" sz="1100" dirty="0">
                <a:latin typeface="Source Sans Pro" panose="020B0503030403020204" pitchFamily="34" charset="0"/>
                <a:ea typeface="Source Sans Pro" panose="020B0503030403020204" pitchFamily="34" charset="0"/>
              </a:rPr>
              <a:t>Little Rock, AR 72202</a:t>
            </a:r>
          </a:p>
          <a:p>
            <a:endParaRPr lang="en-US" sz="1100" dirty="0">
              <a:latin typeface="Source Sans Pro" panose="020B0503030403020204" pitchFamily="34" charset="0"/>
              <a:ea typeface="Source Sans Pro" panose="020B0503030403020204" pitchFamily="34" charset="0"/>
            </a:endParaRPr>
          </a:p>
          <a:p>
            <a:r>
              <a:rPr lang="en-US" sz="1200" b="1" u="sng" dirty="0">
                <a:latin typeface="Source Sans Pro" panose="020B0503030403020204" pitchFamily="34" charset="0"/>
                <a:ea typeface="Source Sans Pro" panose="020B0503030403020204" pitchFamily="34" charset="0"/>
              </a:rPr>
              <a:t>Pharmacy Benefit Inquiry and Authorization:</a:t>
            </a:r>
          </a:p>
          <a:p>
            <a:r>
              <a:rPr lang="en-US" sz="1100" dirty="0">
                <a:latin typeface="Source Sans Pro" panose="020B0503030403020204" pitchFamily="34" charset="0"/>
                <a:ea typeface="Source Sans Pro" panose="020B0503030403020204" pitchFamily="34" charset="0"/>
              </a:rPr>
              <a:t>Elixir Solutions 1-833-459-4423</a:t>
            </a:r>
          </a:p>
          <a:p>
            <a:r>
              <a:rPr lang="en-US" sz="1100" dirty="0">
                <a:latin typeface="Source Sans Pro" panose="020B0503030403020204" pitchFamily="34" charset="0"/>
                <a:ea typeface="Source Sans Pro" panose="020B0503030403020204" pitchFamily="34" charset="0"/>
              </a:rPr>
              <a:t>Mailing Address: Elixir Solutions Options</a:t>
            </a:r>
          </a:p>
          <a:p>
            <a:r>
              <a:rPr lang="en-US" sz="1100" dirty="0">
                <a:latin typeface="Source Sans Pro" panose="020B0503030403020204" pitchFamily="34" charset="0"/>
                <a:ea typeface="Source Sans Pro" panose="020B0503030403020204" pitchFamily="34" charset="0"/>
              </a:rPr>
              <a:t>                               	  Attn: Coverage Decisions</a:t>
            </a:r>
          </a:p>
          <a:p>
            <a:r>
              <a:rPr lang="en-US" sz="1100" dirty="0">
                <a:latin typeface="Source Sans Pro" panose="020B0503030403020204" pitchFamily="34" charset="0"/>
                <a:ea typeface="Source Sans Pro" panose="020B0503030403020204" pitchFamily="34" charset="0"/>
              </a:rPr>
              <a:t>                              	 7835 Freedom Avenue NW</a:t>
            </a:r>
          </a:p>
          <a:p>
            <a:r>
              <a:rPr lang="en-US" sz="1100" dirty="0">
                <a:latin typeface="Source Sans Pro" panose="020B0503030403020204" pitchFamily="34" charset="0"/>
                <a:ea typeface="Source Sans Pro" panose="020B0503030403020204" pitchFamily="34" charset="0"/>
              </a:rPr>
              <a:t>	 North Canton, OH 44720</a:t>
            </a:r>
          </a:p>
          <a:p>
            <a:r>
              <a:rPr lang="en-US" sz="1100" dirty="0">
                <a:latin typeface="Source Sans Pro" panose="020B0503030403020204" pitchFamily="34" charset="0"/>
                <a:ea typeface="Source Sans Pro" panose="020B0503030403020204" pitchFamily="34" charset="0"/>
              </a:rPr>
              <a:t>For prescription drug benefit questions or coverage determinations (drug authorizations) please call Elixir Solutions, Valor Health Plan’s pharmacy benefit manager. Assistance is available 7 days a week, 24 hours a day</a:t>
            </a:r>
            <a:r>
              <a:rPr lang="en-US" sz="1200" dirty="0">
                <a:latin typeface="Source Sans Pro" panose="020B0503030403020204" pitchFamily="34" charset="0"/>
                <a:ea typeface="Source Sans Pro" panose="020B0503030403020204" pitchFamily="34" charset="0"/>
              </a:rPr>
              <a:t>.  </a:t>
            </a:r>
          </a:p>
        </p:txBody>
      </p:sp>
      <p:sp>
        <p:nvSpPr>
          <p:cNvPr id="3" name="TextBox 2"/>
          <p:cNvSpPr txBox="1"/>
          <p:nvPr/>
        </p:nvSpPr>
        <p:spPr>
          <a:xfrm>
            <a:off x="87991" y="6681787"/>
            <a:ext cx="3147789" cy="2123658"/>
          </a:xfrm>
          <a:prstGeom prst="rect">
            <a:avLst/>
          </a:prstGeom>
          <a:noFill/>
        </p:spPr>
        <p:txBody>
          <a:bodyPr wrap="square" rtlCol="0">
            <a:spAutoFit/>
          </a:bodyPr>
          <a:lstStyle/>
          <a:p>
            <a:r>
              <a:rPr lang="en-US" sz="1100" dirty="0">
                <a:latin typeface="Source Sans Pro" panose="020B0503030403020204" pitchFamily="34" charset="0"/>
                <a:ea typeface="Source Sans Pro" panose="020B0503030403020204" pitchFamily="34" charset="0"/>
              </a:rPr>
              <a:t>Claims will be processed in accordance with Original Medicare billing rules, Medicare fee schedules, prospective payment system requirements, local coverage determinations (LCDs) and the Valor Terms and Conditions of Payment. All payment methodologies are updated in accordance with CMS final rules and correction notices published in the Federal Register and CMS transmittals. Valor uses Correct Coding Initiative (CCI) for bundling/ unbundling logic. Provider fees are updated at least quarterly as files become available on the CMS website. </a:t>
            </a:r>
          </a:p>
        </p:txBody>
      </p:sp>
      <p:sp>
        <p:nvSpPr>
          <p:cNvPr id="7" name="TextBox 6"/>
          <p:cNvSpPr txBox="1"/>
          <p:nvPr/>
        </p:nvSpPr>
        <p:spPr>
          <a:xfrm>
            <a:off x="3505200" y="1510879"/>
            <a:ext cx="3200400" cy="1277273"/>
          </a:xfrm>
          <a:prstGeom prst="rect">
            <a:avLst/>
          </a:prstGeom>
          <a:noFill/>
        </p:spPr>
        <p:txBody>
          <a:bodyPr wrap="square" rtlCol="0">
            <a:spAutoFit/>
          </a:bodyPr>
          <a:lstStyle/>
          <a:p>
            <a:r>
              <a:rPr lang="en-US" sz="1100" dirty="0">
                <a:latin typeface="Source Sans Pro" panose="020B0503030403020204" pitchFamily="34" charset="0"/>
                <a:ea typeface="Source Sans Pro" panose="020B0503030403020204" pitchFamily="34" charset="0"/>
              </a:rPr>
              <a:t>Valor applies effective dates as instructed per CMS transmittals. As an Institutional Special Needs Plan some members may be eligible for the cost of sharing benefits provided by Ohio Medicaid. Providers are not allowed to charge co-payments, co-insurance, or deductible charges that are the responsibility of Valor or Ohio Medicaid. </a:t>
            </a:r>
          </a:p>
        </p:txBody>
      </p:sp>
      <p:sp>
        <p:nvSpPr>
          <p:cNvPr id="8" name="TextBox 7"/>
          <p:cNvSpPr txBox="1"/>
          <p:nvPr/>
        </p:nvSpPr>
        <p:spPr>
          <a:xfrm>
            <a:off x="3483429" y="2788152"/>
            <a:ext cx="3200400" cy="4970591"/>
          </a:xfrm>
          <a:prstGeom prst="rect">
            <a:avLst/>
          </a:prstGeom>
          <a:noFill/>
        </p:spPr>
        <p:txBody>
          <a:bodyPr wrap="square" rtlCol="0">
            <a:spAutoFit/>
          </a:bodyPr>
          <a:lstStyle/>
          <a:p>
            <a:r>
              <a:rPr lang="en-US" sz="1200" b="1" u="sng" dirty="0">
                <a:latin typeface="Source Sans Pro" panose="020B0503030403020204" pitchFamily="34" charset="0"/>
                <a:ea typeface="Source Sans Pro" panose="020B0503030403020204" pitchFamily="34" charset="0"/>
              </a:rPr>
              <a:t>Pre-Authorization</a:t>
            </a:r>
          </a:p>
          <a:p>
            <a:r>
              <a:rPr lang="en-US" sz="1100" dirty="0">
                <a:latin typeface="Source Sans Pro" panose="020B0503030403020204" pitchFamily="34" charset="0"/>
                <a:ea typeface="Source Sans Pro" panose="020B0503030403020204" pitchFamily="34" charset="0"/>
              </a:rPr>
              <a:t>Notification of planned admissions should be submitted 10 days prior to the planned admission date. Unplanned admissions should be reported to Valor within 24 hours. Weekend and holiday admissions should be reported by 5 pm next business day. </a:t>
            </a:r>
          </a:p>
          <a:p>
            <a:r>
              <a:rPr lang="en-US" sz="1200" b="1" u="sng" dirty="0">
                <a:latin typeface="Source Sans Pro" panose="020B0503030403020204" pitchFamily="34" charset="0"/>
                <a:ea typeface="Source Sans Pro" panose="020B0503030403020204" pitchFamily="34" charset="0"/>
              </a:rPr>
              <a:t>Services requiring pre-authorization (not all inclusive):</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Inpatient Admissions including Behavioral Health/Chemical Dependency [beyond the first eight OP visits]</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Rehabilitation Services, Specialized Structured Programs, Inpatient and Outpatient [beyond first eight OP visits]</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Planned and Unplanned Outpatient/Observation Admissions</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All Outpatient Surgery Procedures</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Reconstructive/potentially cosmetic procedures </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Transplant services</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Durable Medical Equipment (over $500)</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Sleep Apnea services (including sleep studies and surgery)</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Specialized Pain Management Services</a:t>
            </a:r>
          </a:p>
          <a:p>
            <a:pPr marL="285750" indent="-285750">
              <a:buFont typeface="Arial" pitchFamily="34" charset="0"/>
              <a:buChar char="•"/>
            </a:pPr>
            <a:r>
              <a:rPr lang="en-US" sz="1100" dirty="0">
                <a:latin typeface="Source Sans Pro" panose="020B0503030403020204" pitchFamily="34" charset="0"/>
                <a:ea typeface="Source Sans Pro" panose="020B0503030403020204" pitchFamily="34" charset="0"/>
              </a:rPr>
              <a:t>Outpatient High Tech Radiological Diagnostic Services [MRI, MRA, PET, CTA, CT, Etc.]</a:t>
            </a:r>
          </a:p>
          <a:p>
            <a:pPr marL="285750" indent="-285750">
              <a:buFont typeface="Arial" pitchFamily="34" charset="0"/>
              <a:buChar char="•"/>
            </a:pPr>
            <a:endParaRPr lang="en-US" dirty="0">
              <a:latin typeface="Source Sans Pro" panose="020B0503030403020204" pitchFamily="34" charset="0"/>
              <a:ea typeface="Source Sans Pro" panose="020B0503030403020204" pitchFamily="34" charset="0"/>
            </a:endParaRPr>
          </a:p>
        </p:txBody>
      </p:sp>
      <p:sp>
        <p:nvSpPr>
          <p:cNvPr id="9" name="TextBox 8"/>
          <p:cNvSpPr txBox="1"/>
          <p:nvPr/>
        </p:nvSpPr>
        <p:spPr>
          <a:xfrm>
            <a:off x="3483429" y="7346484"/>
            <a:ext cx="3200400" cy="1492716"/>
          </a:xfrm>
          <a:prstGeom prst="rect">
            <a:avLst/>
          </a:prstGeom>
          <a:noFill/>
        </p:spPr>
        <p:txBody>
          <a:bodyPr wrap="square" rtlCol="0">
            <a:spAutoFit/>
          </a:bodyPr>
          <a:lstStyle/>
          <a:p>
            <a:r>
              <a:rPr lang="en-US" sz="1100" dirty="0">
                <a:latin typeface="Source Sans Pro" panose="020B0503030403020204" pitchFamily="34" charset="0"/>
                <a:ea typeface="Source Sans Pro" panose="020B0503030403020204" pitchFamily="34" charset="0"/>
              </a:rPr>
              <a:t>Additional online tools and resources, including the provider manual, billing tips and reimbursement methodologies are available at </a:t>
            </a:r>
            <a:r>
              <a:rPr lang="en-US" sz="1400" b="1" dirty="0">
                <a:latin typeface="Source Sans Pro" panose="020B0503030403020204" pitchFamily="34" charset="0"/>
                <a:ea typeface="Source Sans Pro" panose="020B0503030403020204" pitchFamily="34" charset="0"/>
                <a:hlinkClick r:id="rId3"/>
              </a:rPr>
              <a:t>www.valorhealthplan.com</a:t>
            </a:r>
            <a:endParaRPr lang="en-US" sz="1400" b="1" dirty="0">
              <a:latin typeface="Source Sans Pro" panose="020B0503030403020204" pitchFamily="34" charset="0"/>
              <a:ea typeface="Source Sans Pro" panose="020B0503030403020204" pitchFamily="34" charset="0"/>
            </a:endParaRPr>
          </a:p>
          <a:p>
            <a:r>
              <a:rPr lang="en-US" sz="1100" dirty="0">
                <a:latin typeface="Source Sans Pro" panose="020B0503030403020204" pitchFamily="34" charset="0"/>
                <a:ea typeface="Source Sans Pro" panose="020B0503030403020204" pitchFamily="34" charset="0"/>
              </a:rPr>
              <a:t>ALWAYS REFER MEMBERS OF VALOR HEALTH PLAN TO OTHER CONTRACTED PROVIDERS. PLEASE VISIT OUR WEBSITE TO DETERMINE WHICH PROVIDERS ARE CONTRACTED.</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43400" y="229310"/>
            <a:ext cx="1905000" cy="973357"/>
          </a:xfrm>
          <a:prstGeom prst="rect">
            <a:avLst/>
          </a:prstGeom>
        </p:spPr>
      </p:pic>
    </p:spTree>
    <p:extLst>
      <p:ext uri="{BB962C8B-B14F-4D97-AF65-F5344CB8AC3E}">
        <p14:creationId xmlns:p14="http://schemas.microsoft.com/office/powerpoint/2010/main" val="246799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480</Words>
  <Application>Microsoft Office PowerPoint</Application>
  <PresentationFormat>On-screen Show (4:3)</PresentationFormat>
  <Paragraphs>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Source Sans Pro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revision>38</cp:revision>
  <cp:lastPrinted>2021-11-10T14:39:01Z</cp:lastPrinted>
  <dcterms:created xsi:type="dcterms:W3CDTF">2016-09-23T12:44:11Z</dcterms:created>
  <dcterms:modified xsi:type="dcterms:W3CDTF">2023-08-16T20:15:59Z</dcterms:modified>
</cp:coreProperties>
</file>